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18288000" cy="27432000"/>
  <p:notesSz cx="6715125" cy="9239250"/>
  <p:defaultTextStyle>
    <a:defPPr>
      <a:defRPr lang="en-US"/>
    </a:defPPr>
    <a:lvl1pPr algn="ctr" rtl="0" fontAlgn="base">
      <a:spcBef>
        <a:spcPct val="0"/>
      </a:spcBef>
      <a:spcAft>
        <a:spcPct val="0"/>
      </a:spcAft>
      <a:defRPr sz="4900" kern="1200">
        <a:solidFill>
          <a:schemeClr val="tx1"/>
        </a:solidFill>
        <a:latin typeface="Arial" charset="0"/>
        <a:ea typeface="+mn-ea"/>
        <a:cs typeface="+mn-cs"/>
      </a:defRPr>
    </a:lvl1pPr>
    <a:lvl2pPr marL="457200" algn="ctr" rtl="0" fontAlgn="base">
      <a:spcBef>
        <a:spcPct val="0"/>
      </a:spcBef>
      <a:spcAft>
        <a:spcPct val="0"/>
      </a:spcAft>
      <a:defRPr sz="4900" kern="1200">
        <a:solidFill>
          <a:schemeClr val="tx1"/>
        </a:solidFill>
        <a:latin typeface="Arial" charset="0"/>
        <a:ea typeface="+mn-ea"/>
        <a:cs typeface="+mn-cs"/>
      </a:defRPr>
    </a:lvl2pPr>
    <a:lvl3pPr marL="914400" algn="ctr" rtl="0" fontAlgn="base">
      <a:spcBef>
        <a:spcPct val="0"/>
      </a:spcBef>
      <a:spcAft>
        <a:spcPct val="0"/>
      </a:spcAft>
      <a:defRPr sz="4900" kern="1200">
        <a:solidFill>
          <a:schemeClr val="tx1"/>
        </a:solidFill>
        <a:latin typeface="Arial" charset="0"/>
        <a:ea typeface="+mn-ea"/>
        <a:cs typeface="+mn-cs"/>
      </a:defRPr>
    </a:lvl3pPr>
    <a:lvl4pPr marL="1371600" algn="ctr" rtl="0" fontAlgn="base">
      <a:spcBef>
        <a:spcPct val="0"/>
      </a:spcBef>
      <a:spcAft>
        <a:spcPct val="0"/>
      </a:spcAft>
      <a:defRPr sz="4900" kern="1200">
        <a:solidFill>
          <a:schemeClr val="tx1"/>
        </a:solidFill>
        <a:latin typeface="Arial" charset="0"/>
        <a:ea typeface="+mn-ea"/>
        <a:cs typeface="+mn-cs"/>
      </a:defRPr>
    </a:lvl4pPr>
    <a:lvl5pPr marL="1828800" algn="ctr" rtl="0" fontAlgn="base">
      <a:spcBef>
        <a:spcPct val="0"/>
      </a:spcBef>
      <a:spcAft>
        <a:spcPct val="0"/>
      </a:spcAft>
      <a:defRPr sz="4900" kern="1200">
        <a:solidFill>
          <a:schemeClr val="tx1"/>
        </a:solidFill>
        <a:latin typeface="Arial" charset="0"/>
        <a:ea typeface="+mn-ea"/>
        <a:cs typeface="+mn-cs"/>
      </a:defRPr>
    </a:lvl5pPr>
    <a:lvl6pPr marL="2286000" algn="l" defTabSz="914400" rtl="0" eaLnBrk="1" latinLnBrk="0" hangingPunct="1">
      <a:defRPr sz="4900" kern="1200">
        <a:solidFill>
          <a:schemeClr val="tx1"/>
        </a:solidFill>
        <a:latin typeface="Arial" charset="0"/>
        <a:ea typeface="+mn-ea"/>
        <a:cs typeface="+mn-cs"/>
      </a:defRPr>
    </a:lvl6pPr>
    <a:lvl7pPr marL="2743200" algn="l" defTabSz="914400" rtl="0" eaLnBrk="1" latinLnBrk="0" hangingPunct="1">
      <a:defRPr sz="4900" kern="1200">
        <a:solidFill>
          <a:schemeClr val="tx1"/>
        </a:solidFill>
        <a:latin typeface="Arial" charset="0"/>
        <a:ea typeface="+mn-ea"/>
        <a:cs typeface="+mn-cs"/>
      </a:defRPr>
    </a:lvl7pPr>
    <a:lvl8pPr marL="3200400" algn="l" defTabSz="914400" rtl="0" eaLnBrk="1" latinLnBrk="0" hangingPunct="1">
      <a:defRPr sz="4900" kern="1200">
        <a:solidFill>
          <a:schemeClr val="tx1"/>
        </a:solidFill>
        <a:latin typeface="Arial" charset="0"/>
        <a:ea typeface="+mn-ea"/>
        <a:cs typeface="+mn-cs"/>
      </a:defRPr>
    </a:lvl8pPr>
    <a:lvl9pPr marL="3657600" algn="l" defTabSz="914400" rtl="0" eaLnBrk="1" latinLnBrk="0" hangingPunct="1">
      <a:defRPr sz="49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18">
          <p15:clr>
            <a:srgbClr val="A4A3A4"/>
          </p15:clr>
        </p15:guide>
        <p15:guide id="2" orient="horz" pos="2654">
          <p15:clr>
            <a:srgbClr val="A4A3A4"/>
          </p15:clr>
        </p15:guide>
        <p15:guide id="3" orient="horz" pos="1790">
          <p15:clr>
            <a:srgbClr val="A4A3A4"/>
          </p15:clr>
        </p15:guide>
        <p15:guide id="4"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2932"/>
    <a:srgbClr val="971B2F"/>
    <a:srgbClr val="B1B3B3"/>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246"/>
  </p:normalViewPr>
  <p:slideViewPr>
    <p:cSldViewPr snapToGrid="0" showGuides="1">
      <p:cViewPr>
        <p:scale>
          <a:sx n="84" d="100"/>
          <a:sy n="84" d="100"/>
        </p:scale>
        <p:origin x="296" y="-5088"/>
      </p:cViewPr>
      <p:guideLst>
        <p:guide orient="horz" pos="2718"/>
        <p:guide orient="horz" pos="2654"/>
        <p:guide orient="horz" pos="179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203450" y="692150"/>
            <a:ext cx="2309813"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32B1714-167C-4893-B957-E1E9B7C0BBDF}" type="slidenum">
              <a:rPr lang="en-US" altLang="en-US"/>
              <a:pPr/>
              <a:t>‹#›</a:t>
            </a:fld>
            <a:endParaRPr lang="en-US" altLang="en-US"/>
          </a:p>
        </p:txBody>
      </p:sp>
    </p:spTree>
    <p:extLst>
      <p:ext uri="{BB962C8B-B14F-4D97-AF65-F5344CB8AC3E}">
        <p14:creationId xmlns:p14="http://schemas.microsoft.com/office/powerpoint/2010/main" val="24725561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5522B-F4DF-4E17-942A-2106B2B06129}" type="slidenum">
              <a:rPr lang="en-US" altLang="en-US"/>
              <a:pPr/>
              <a:t>1</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140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521700"/>
            <a:ext cx="15544800" cy="588010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15544800"/>
            <a:ext cx="12801600" cy="70104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023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400800"/>
            <a:ext cx="16459200" cy="181038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652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1098550"/>
            <a:ext cx="4114800" cy="234061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1098550"/>
            <a:ext cx="12192000" cy="234061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3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914400" y="6400800"/>
            <a:ext cx="16459200" cy="181038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696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17627600"/>
            <a:ext cx="15544800" cy="544830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5" y="11626850"/>
            <a:ext cx="15544800" cy="600075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0194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202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455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6140450"/>
            <a:ext cx="8080375"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4400" y="8699500"/>
            <a:ext cx="8080375"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0" y="6140450"/>
            <a:ext cx="8083550"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90050" y="8699500"/>
            <a:ext cx="8083550"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545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3506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3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2200"/>
            <a:ext cx="6016625" cy="464820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7150100" y="1092200"/>
            <a:ext cx="10223500" cy="234124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0" y="5740400"/>
            <a:ext cx="6016625" cy="18764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5027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19202400"/>
            <a:ext cx="10972800" cy="22669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584575" y="2451100"/>
            <a:ext cx="10972800" cy="16459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584575" y="21469350"/>
            <a:ext cx="10972800" cy="3219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53693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oleObject" Target="../embeddings/oleObject1.bin"/><Relationship Id="rId15"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971B2F"/>
            </a:gs>
            <a:gs pos="50000">
              <a:srgbClr val="EAEAEA"/>
            </a:gs>
            <a:gs pos="100000">
              <a:srgbClr val="572932"/>
            </a:gs>
          </a:gsLst>
          <a:lin ang="5400000" scaled="1"/>
          <a:tileRect/>
        </a:gradFill>
        <a:effectLst/>
      </p:bgPr>
    </p:bg>
    <p:spTree>
      <p:nvGrpSpPr>
        <p:cNvPr id="1" name=""/>
        <p:cNvGrpSpPr/>
        <p:nvPr/>
      </p:nvGrpSpPr>
      <p:grpSpPr>
        <a:xfrm>
          <a:off x="0" y="0"/>
          <a:ext cx="0" cy="0"/>
          <a:chOff x="0" y="0"/>
          <a:chExt cx="0" cy="0"/>
        </a:xfrm>
      </p:grpSpPr>
      <p:graphicFrame>
        <p:nvGraphicFramePr>
          <p:cNvPr id="1038" name="Object 14"/>
          <p:cNvGraphicFramePr>
            <a:graphicFrameLocks noChangeAspect="1"/>
          </p:cNvGraphicFramePr>
          <p:nvPr userDrawn="1"/>
        </p:nvGraphicFramePr>
        <p:xfrm>
          <a:off x="12230100" y="27044650"/>
          <a:ext cx="5484813" cy="155575"/>
        </p:xfrm>
        <a:graphic>
          <a:graphicData uri="http://schemas.openxmlformats.org/presentationml/2006/ole">
            <mc:AlternateContent xmlns:mc="http://schemas.openxmlformats.org/markup-compatibility/2006">
              <mc:Choice xmlns:v="urn:schemas-microsoft-com:vml" Requires="v">
                <p:oleObj spid="_x0000_s1079" name="CorelDRAW" r:id="rId14" imgW="8828280" imgH="313200" progId="CorelDRAW.Graphic.13">
                  <p:embed/>
                </p:oleObj>
              </mc:Choice>
              <mc:Fallback>
                <p:oleObj name="CorelDRAW" r:id="rId14" imgW="8828280" imgH="313200" progId="CorelDRAW.Graphic.1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30100" y="27044650"/>
                        <a:ext cx="5484813" cy="155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250" rtl="0" fontAlgn="base">
        <a:spcBef>
          <a:spcPct val="0"/>
        </a:spcBef>
        <a:spcAft>
          <a:spcPct val="0"/>
        </a:spcAft>
        <a:defRPr sz="12100">
          <a:solidFill>
            <a:schemeClr val="tx2"/>
          </a:solidFill>
          <a:latin typeface="+mj-lt"/>
          <a:ea typeface="+mj-ea"/>
          <a:cs typeface="+mj-cs"/>
        </a:defRPr>
      </a:lvl1pPr>
      <a:lvl2pPr algn="ctr" defTabSz="2508250" rtl="0" fontAlgn="base">
        <a:spcBef>
          <a:spcPct val="0"/>
        </a:spcBef>
        <a:spcAft>
          <a:spcPct val="0"/>
        </a:spcAft>
        <a:defRPr sz="12100">
          <a:solidFill>
            <a:schemeClr val="tx2"/>
          </a:solidFill>
          <a:latin typeface="Arial" charset="0"/>
        </a:defRPr>
      </a:lvl2pPr>
      <a:lvl3pPr algn="ctr" defTabSz="2508250" rtl="0" fontAlgn="base">
        <a:spcBef>
          <a:spcPct val="0"/>
        </a:spcBef>
        <a:spcAft>
          <a:spcPct val="0"/>
        </a:spcAft>
        <a:defRPr sz="12100">
          <a:solidFill>
            <a:schemeClr val="tx2"/>
          </a:solidFill>
          <a:latin typeface="Arial" charset="0"/>
        </a:defRPr>
      </a:lvl3pPr>
      <a:lvl4pPr algn="ctr" defTabSz="2508250" rtl="0" fontAlgn="base">
        <a:spcBef>
          <a:spcPct val="0"/>
        </a:spcBef>
        <a:spcAft>
          <a:spcPct val="0"/>
        </a:spcAft>
        <a:defRPr sz="12100">
          <a:solidFill>
            <a:schemeClr val="tx2"/>
          </a:solidFill>
          <a:latin typeface="Arial" charset="0"/>
        </a:defRPr>
      </a:lvl4pPr>
      <a:lvl5pPr algn="ctr" defTabSz="2508250" rtl="0" fontAlgn="base">
        <a:spcBef>
          <a:spcPct val="0"/>
        </a:spcBef>
        <a:spcAft>
          <a:spcPct val="0"/>
        </a:spcAft>
        <a:defRPr sz="12100">
          <a:solidFill>
            <a:schemeClr val="tx2"/>
          </a:solidFill>
          <a:latin typeface="Arial" charset="0"/>
        </a:defRPr>
      </a:lvl5pPr>
      <a:lvl6pPr marL="457200" algn="ctr" defTabSz="2508250" rtl="0" fontAlgn="base">
        <a:spcBef>
          <a:spcPct val="0"/>
        </a:spcBef>
        <a:spcAft>
          <a:spcPct val="0"/>
        </a:spcAft>
        <a:defRPr sz="12100">
          <a:solidFill>
            <a:schemeClr val="tx2"/>
          </a:solidFill>
          <a:latin typeface="Arial" charset="0"/>
        </a:defRPr>
      </a:lvl6pPr>
      <a:lvl7pPr marL="914400" algn="ctr" defTabSz="2508250" rtl="0" fontAlgn="base">
        <a:spcBef>
          <a:spcPct val="0"/>
        </a:spcBef>
        <a:spcAft>
          <a:spcPct val="0"/>
        </a:spcAft>
        <a:defRPr sz="12100">
          <a:solidFill>
            <a:schemeClr val="tx2"/>
          </a:solidFill>
          <a:latin typeface="Arial" charset="0"/>
        </a:defRPr>
      </a:lvl7pPr>
      <a:lvl8pPr marL="1371600" algn="ctr" defTabSz="2508250" rtl="0" fontAlgn="base">
        <a:spcBef>
          <a:spcPct val="0"/>
        </a:spcBef>
        <a:spcAft>
          <a:spcPct val="0"/>
        </a:spcAft>
        <a:defRPr sz="12100">
          <a:solidFill>
            <a:schemeClr val="tx2"/>
          </a:solidFill>
          <a:latin typeface="Arial" charset="0"/>
        </a:defRPr>
      </a:lvl8pPr>
      <a:lvl9pPr marL="1828800" algn="ctr" defTabSz="2508250" rtl="0" fontAlgn="base">
        <a:spcBef>
          <a:spcPct val="0"/>
        </a:spcBef>
        <a:spcAft>
          <a:spcPct val="0"/>
        </a:spcAft>
        <a:defRPr sz="12100">
          <a:solidFill>
            <a:schemeClr val="tx2"/>
          </a:solidFill>
          <a:latin typeface="Arial" charset="0"/>
        </a:defRPr>
      </a:lvl9pPr>
    </p:titleStyle>
    <p:bodyStyle>
      <a:lvl1pPr marL="941388" indent="-941388" algn="l" defTabSz="2508250" rtl="0" fontAlgn="base">
        <a:spcBef>
          <a:spcPct val="20000"/>
        </a:spcBef>
        <a:spcAft>
          <a:spcPct val="0"/>
        </a:spcAft>
        <a:buChar char="•"/>
        <a:defRPr sz="8800">
          <a:solidFill>
            <a:schemeClr val="tx1"/>
          </a:solidFill>
          <a:latin typeface="+mn-lt"/>
          <a:ea typeface="+mn-ea"/>
          <a:cs typeface="+mn-cs"/>
        </a:defRPr>
      </a:lvl1pPr>
      <a:lvl2pPr marL="2036763" indent="-782638" algn="l" defTabSz="2508250" rtl="0" fontAlgn="base">
        <a:spcBef>
          <a:spcPct val="20000"/>
        </a:spcBef>
        <a:spcAft>
          <a:spcPct val="0"/>
        </a:spcAft>
        <a:buChar char="–"/>
        <a:defRPr sz="7700">
          <a:solidFill>
            <a:schemeClr val="tx1"/>
          </a:solidFill>
          <a:latin typeface="+mn-lt"/>
        </a:defRPr>
      </a:lvl2pPr>
      <a:lvl3pPr marL="3135313" indent="-627063" algn="l" defTabSz="2508250" rtl="0" fontAlgn="base">
        <a:spcBef>
          <a:spcPct val="20000"/>
        </a:spcBef>
        <a:spcAft>
          <a:spcPct val="0"/>
        </a:spcAft>
        <a:buChar char="•"/>
        <a:defRPr sz="6600">
          <a:solidFill>
            <a:schemeClr val="tx1"/>
          </a:solidFill>
          <a:latin typeface="+mn-lt"/>
        </a:defRPr>
      </a:lvl3pPr>
      <a:lvl4pPr marL="4387850" indent="-625475" algn="l" defTabSz="2508250" rtl="0" fontAlgn="base">
        <a:spcBef>
          <a:spcPct val="20000"/>
        </a:spcBef>
        <a:spcAft>
          <a:spcPct val="0"/>
        </a:spcAft>
        <a:buChar char="–"/>
        <a:defRPr sz="5500">
          <a:solidFill>
            <a:schemeClr val="tx1"/>
          </a:solidFill>
          <a:latin typeface="+mn-lt"/>
        </a:defRPr>
      </a:lvl4pPr>
      <a:lvl5pPr marL="5643563" indent="-627063" algn="l" defTabSz="2508250" rtl="0" fontAlgn="base">
        <a:spcBef>
          <a:spcPct val="20000"/>
        </a:spcBef>
        <a:spcAft>
          <a:spcPct val="0"/>
        </a:spcAft>
        <a:buChar char="»"/>
        <a:defRPr sz="5500">
          <a:solidFill>
            <a:schemeClr val="tx1"/>
          </a:solidFill>
          <a:latin typeface="+mn-lt"/>
        </a:defRPr>
      </a:lvl5pPr>
      <a:lvl6pPr marL="6100763" indent="-627063" algn="l" defTabSz="2508250" rtl="0" fontAlgn="base">
        <a:spcBef>
          <a:spcPct val="20000"/>
        </a:spcBef>
        <a:spcAft>
          <a:spcPct val="0"/>
        </a:spcAft>
        <a:buChar char="»"/>
        <a:defRPr sz="5500">
          <a:solidFill>
            <a:schemeClr val="tx1"/>
          </a:solidFill>
          <a:latin typeface="+mn-lt"/>
        </a:defRPr>
      </a:lvl6pPr>
      <a:lvl7pPr marL="6557963" indent="-627063" algn="l" defTabSz="2508250" rtl="0" fontAlgn="base">
        <a:spcBef>
          <a:spcPct val="20000"/>
        </a:spcBef>
        <a:spcAft>
          <a:spcPct val="0"/>
        </a:spcAft>
        <a:buChar char="»"/>
        <a:defRPr sz="5500">
          <a:solidFill>
            <a:schemeClr val="tx1"/>
          </a:solidFill>
          <a:latin typeface="+mn-lt"/>
        </a:defRPr>
      </a:lvl7pPr>
      <a:lvl8pPr marL="7015163" indent="-627063" algn="l" defTabSz="2508250" rtl="0" fontAlgn="base">
        <a:spcBef>
          <a:spcPct val="20000"/>
        </a:spcBef>
        <a:spcAft>
          <a:spcPct val="0"/>
        </a:spcAft>
        <a:buChar char="»"/>
        <a:defRPr sz="5500">
          <a:solidFill>
            <a:schemeClr val="tx1"/>
          </a:solidFill>
          <a:latin typeface="+mn-lt"/>
        </a:defRPr>
      </a:lvl8pPr>
      <a:lvl9pPr marL="7472363" indent="-627063" algn="l" defTabSz="2508250" rtl="0" fontAlgn="base">
        <a:spcBef>
          <a:spcPct val="20000"/>
        </a:spcBef>
        <a:spcAft>
          <a:spcPct val="0"/>
        </a:spcAft>
        <a:buChar char="»"/>
        <a:defRPr sz="5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chemeClr val="bg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102" name="AutoShape 54"/>
          <p:cNvSpPr>
            <a:spLocks noChangeArrowheads="1"/>
          </p:cNvSpPr>
          <p:nvPr/>
        </p:nvSpPr>
        <p:spPr bwMode="auto">
          <a:xfrm>
            <a:off x="9550400" y="4314825"/>
            <a:ext cx="8210550" cy="22512338"/>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3" name="AutoShape 55"/>
          <p:cNvSpPr>
            <a:spLocks noChangeArrowheads="1"/>
          </p:cNvSpPr>
          <p:nvPr/>
        </p:nvSpPr>
        <p:spPr bwMode="auto">
          <a:xfrm>
            <a:off x="539750" y="4314825"/>
            <a:ext cx="8147050" cy="22488525"/>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4" name="Text Box 56"/>
          <p:cNvSpPr txBox="1">
            <a:spLocks noChangeArrowheads="1"/>
          </p:cNvSpPr>
          <p:nvPr/>
        </p:nvSpPr>
        <p:spPr bwMode="auto">
          <a:xfrm>
            <a:off x="1004888" y="5489575"/>
            <a:ext cx="6858000" cy="1315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eaLnBrk="0" hangingPunct="0">
              <a:lnSpc>
                <a:spcPct val="95000"/>
              </a:lnSpc>
            </a:pPr>
            <a:r>
              <a:rPr lang="en-US" altLang="en-US" sz="1600" dirty="0">
                <a:latin typeface="Times New Roman" pitchFamily="18" charset="0"/>
              </a:rPr>
              <a:t>Sentiment Analysis is the task of extracting the favorable or unfavorable inclination of a person towards a subject or topic. </a:t>
            </a:r>
            <a:r>
              <a:rPr lang="en-US" altLang="en-US" sz="1600" dirty="0" smtClean="0">
                <a:latin typeface="Times New Roman" pitchFamily="18" charset="0"/>
              </a:rPr>
              <a:t>Sentiment Analysis is a text categorization problem in Natural Language Processing (NLP) that is often addressed by using a multinomial Naïve Bayes classifier or a Support Vector Machine (SVM) classifier.</a:t>
            </a:r>
            <a:r>
              <a:rPr lang="en-US" altLang="en-US" sz="1600" b="1" dirty="0" smtClean="0">
                <a:latin typeface="Times New Roman" pitchFamily="18" charset="0"/>
              </a:rPr>
              <a:t> </a:t>
            </a:r>
          </a:p>
          <a:p>
            <a:pPr eaLnBrk="0" hangingPunct="0">
              <a:lnSpc>
                <a:spcPct val="95000"/>
              </a:lnSpc>
            </a:pPr>
            <a:endParaRPr lang="en-US" altLang="en-US" sz="1600" b="1" dirty="0">
              <a:latin typeface="Times New Roman" pitchFamily="18" charset="0"/>
            </a:endParaRPr>
          </a:p>
          <a:p>
            <a:pPr eaLnBrk="0" hangingPunct="0">
              <a:lnSpc>
                <a:spcPct val="95000"/>
              </a:lnSpc>
            </a:pPr>
            <a:r>
              <a:rPr lang="en-US" altLang="en-US" sz="1600" dirty="0" smtClean="0">
                <a:latin typeface="Times New Roman" pitchFamily="18" charset="0"/>
              </a:rPr>
              <a:t>A Naïve </a:t>
            </a:r>
            <a:r>
              <a:rPr lang="en-US" altLang="en-US" sz="1600" dirty="0">
                <a:latin typeface="Times New Roman" pitchFamily="18" charset="0"/>
              </a:rPr>
              <a:t>Bayes classifier makes several assumptions like representing a document as a </a:t>
            </a:r>
            <a:r>
              <a:rPr lang="en-US" altLang="en-US" sz="1600" b="1" dirty="0">
                <a:latin typeface="Times New Roman" pitchFamily="18" charset="0"/>
              </a:rPr>
              <a:t>“bag of words”</a:t>
            </a:r>
            <a:r>
              <a:rPr lang="en-US" altLang="en-US" sz="1600" dirty="0">
                <a:latin typeface="Times New Roman" pitchFamily="18" charset="0"/>
              </a:rPr>
              <a:t> in which the position of words does not </a:t>
            </a:r>
            <a:r>
              <a:rPr lang="en-US" altLang="en-US" sz="1600" dirty="0" smtClean="0">
                <a:latin typeface="Times New Roman" pitchFamily="18" charset="0"/>
              </a:rPr>
              <a:t>matter.</a:t>
            </a:r>
            <a:r>
              <a:rPr lang="en-US" altLang="en-US" sz="1600" b="1" dirty="0" smtClean="0">
                <a:latin typeface="Times New Roman" pitchFamily="18" charset="0"/>
              </a:rPr>
              <a:t> </a:t>
            </a:r>
            <a:r>
              <a:rPr lang="en-US" altLang="en-US" sz="1600" dirty="0">
                <a:latin typeface="Times New Roman" pitchFamily="18" charset="0"/>
              </a:rPr>
              <a:t>It also assumes that the words are conditionally independent given the class to which they belong. This is implicitly errant when it comes to sentiment analysis because it ignores the possibility of negated reviews like negated positive reviews which become negative and negated negative which might become positive.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smtClean="0">
                <a:latin typeface="Times New Roman" pitchFamily="18" charset="0"/>
              </a:rPr>
              <a:t>An </a:t>
            </a:r>
            <a:r>
              <a:rPr lang="en-US" altLang="en-US" sz="1600" dirty="0">
                <a:latin typeface="Times New Roman" pitchFamily="18" charset="0"/>
              </a:rPr>
              <a:t>SVM classifier tries to </a:t>
            </a:r>
            <a:r>
              <a:rPr lang="en-US" altLang="en-US" sz="1600" b="1" dirty="0">
                <a:latin typeface="Times New Roman" pitchFamily="18" charset="0"/>
              </a:rPr>
              <a:t>minimize a hinge loss function </a:t>
            </a:r>
            <a:r>
              <a:rPr lang="en-US" altLang="en-US" sz="1600" dirty="0">
                <a:latin typeface="Times New Roman" pitchFamily="18" charset="0"/>
              </a:rPr>
              <a:t>and combined with a regularization parameter, for a binary classification, it learns the equation of a separating line the classes. All the data points falling on one side of the line are classified with that label. It </a:t>
            </a:r>
            <a:r>
              <a:rPr lang="en-US" altLang="en-US" sz="1600" dirty="0" smtClean="0">
                <a:latin typeface="Times New Roman" pitchFamily="18" charset="0"/>
              </a:rPr>
              <a:t>learns </a:t>
            </a:r>
            <a:r>
              <a:rPr lang="en-US" altLang="en-US" sz="1600" dirty="0">
                <a:latin typeface="Times New Roman" pitchFamily="18" charset="0"/>
              </a:rPr>
              <a:t>the weights or coefficients of the line through training. Other classifiers which share a similar decision boundary are Gaussian </a:t>
            </a:r>
            <a:r>
              <a:rPr lang="en-US" altLang="en-US" sz="1600" dirty="0" smtClean="0">
                <a:latin typeface="Times New Roman" pitchFamily="18" charset="0"/>
              </a:rPr>
              <a:t>naïve </a:t>
            </a:r>
            <a:r>
              <a:rPr lang="en-US" altLang="en-US" sz="1600" dirty="0">
                <a:latin typeface="Times New Roman" pitchFamily="18" charset="0"/>
              </a:rPr>
              <a:t>Bayes , Logistic Regression etc.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smtClean="0">
                <a:latin typeface="Times New Roman" pitchFamily="18" charset="0"/>
              </a:rPr>
              <a:t>KNN </a:t>
            </a:r>
            <a:r>
              <a:rPr lang="en-US" altLang="en-US" sz="1600" dirty="0">
                <a:latin typeface="Times New Roman" pitchFamily="18" charset="0"/>
              </a:rPr>
              <a:t>is a non-parametric classifier that stores every training sample in memory, gets better with increase in the number of data samples and suffers from the famous “curse of dimensionality”. Decision trees and random forests which use multitudes of them averaged build a binary tree with each node as a feature value decision point. </a:t>
            </a:r>
          </a:p>
          <a:p>
            <a:pPr eaLnBrk="0" hangingPunct="0">
              <a:lnSpc>
                <a:spcPct val="95000"/>
              </a:lnSpc>
            </a:pPr>
            <a:endParaRPr lang="en-US" altLang="en-US" sz="1600" dirty="0" smtClean="0">
              <a:latin typeface="Times New Roman" pitchFamily="18" charset="0"/>
            </a:endParaRPr>
          </a:p>
          <a:p>
            <a:pPr eaLnBrk="0" hangingPunct="0">
              <a:lnSpc>
                <a:spcPct val="95000"/>
              </a:lnSpc>
            </a:pPr>
            <a:r>
              <a:rPr lang="en-US" altLang="en-US" sz="1600" dirty="0" smtClean="0">
                <a:latin typeface="Times New Roman" pitchFamily="18" charset="0"/>
              </a:rPr>
              <a:t>Neural </a:t>
            </a:r>
            <a:r>
              <a:rPr lang="en-US" altLang="en-US" sz="1600" dirty="0">
                <a:latin typeface="Times New Roman" pitchFamily="18" charset="0"/>
              </a:rPr>
              <a:t>networks provide good improvement in the accuracies of NLP classifiers, most of which is through the usage of “word vectors” as features over the regular “one hot encoding” or “bag of words”. </a:t>
            </a:r>
            <a:r>
              <a:rPr lang="en-US" altLang="en-US" sz="1600" b="1" dirty="0">
                <a:latin typeface="Times New Roman" pitchFamily="18" charset="0"/>
              </a:rPr>
              <a:t>LDA</a:t>
            </a:r>
            <a:r>
              <a:rPr lang="en-US" altLang="en-US" sz="1600" dirty="0">
                <a:latin typeface="Times New Roman" pitchFamily="18" charset="0"/>
              </a:rPr>
              <a:t> and </a:t>
            </a:r>
            <a:r>
              <a:rPr lang="en-US" altLang="en-US" sz="1600" b="1" dirty="0">
                <a:latin typeface="Times New Roman" pitchFamily="18" charset="0"/>
              </a:rPr>
              <a:t>LSA</a:t>
            </a:r>
            <a:r>
              <a:rPr lang="en-US" altLang="en-US" sz="1600" dirty="0">
                <a:latin typeface="Times New Roman" pitchFamily="18" charset="0"/>
              </a:rPr>
              <a:t> are two most commonly used techniques to generate word vectors.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a:latin typeface="Times New Roman" pitchFamily="18" charset="0"/>
              </a:rPr>
              <a:t>Latent Dirichlet </a:t>
            </a:r>
            <a:r>
              <a:rPr lang="en-US" altLang="en-US" sz="1600" dirty="0" smtClean="0">
                <a:latin typeface="Times New Roman" pitchFamily="18" charset="0"/>
              </a:rPr>
              <a:t>Allocation is </a:t>
            </a:r>
            <a:r>
              <a:rPr lang="en-US" altLang="en-US" sz="1600" dirty="0">
                <a:latin typeface="Times New Roman" pitchFamily="18" charset="0"/>
              </a:rPr>
              <a:t>a probabilistic document model that assumes each document is a mixture of latent topics. This models the topics directly than the words and is less efficient. The result is a word–topic matrix in which the rows are taken to represent word meanings or word vectors. Latent Semantic Analysis (LSA) is a vector space model which explicitly learns semantic word vectors by applying singular value decomposition (SVD) to factor a term–document co-occurrence matrix. While LSA captures the semantic relationships between words, it doesn’t capture the sentimental proximities or differences. For example, “wonderful”, “delightful” and “awful”, “ghastly” all seem to have similar semantic proximity or representation. </a:t>
            </a:r>
            <a:endParaRPr lang="en-US" altLang="en-US" sz="1600" dirty="0" smtClean="0">
              <a:latin typeface="Times New Roman" pitchFamily="18" charset="0"/>
            </a:endParaRPr>
          </a:p>
          <a:p>
            <a:pPr eaLnBrk="0" hangingPunct="0">
              <a:lnSpc>
                <a:spcPct val="95000"/>
              </a:lnSpc>
            </a:pPr>
            <a:endParaRPr lang="en-US" altLang="en-US" sz="1600" dirty="0">
              <a:latin typeface="Times New Roman" pitchFamily="18" charset="0"/>
            </a:endParaRPr>
          </a:p>
          <a:p>
            <a:pPr eaLnBrk="0" hangingPunct="0">
              <a:lnSpc>
                <a:spcPct val="95000"/>
              </a:lnSpc>
            </a:pPr>
            <a:r>
              <a:rPr lang="en-US" altLang="en-US" sz="1600" dirty="0">
                <a:latin typeface="Times New Roman" pitchFamily="18" charset="0"/>
              </a:rPr>
              <a:t>In this project, we hope to evaluate different word and document vector representations for sentiment and subjectivity analysis. Sentiment determines polarity of a document while subjectivity says if the author is subjective or objective in his opinion. We plan to compare document vectors such as bag of words (unigram) count frequency, bag of words(unigram) presence/absence representation, bigram word dependencies, and word vectors learnt from LDA, LSA, word2vec, neural network , assign </a:t>
            </a:r>
            <a:r>
              <a:rPr lang="en-US" altLang="en-US" sz="1600" dirty="0" err="1">
                <a:latin typeface="Times New Roman" pitchFamily="18" charset="0"/>
              </a:rPr>
              <a:t>strong_pos</a:t>
            </a:r>
            <a:r>
              <a:rPr lang="en-US" altLang="en-US" sz="1600" dirty="0">
                <a:latin typeface="Times New Roman" pitchFamily="18" charset="0"/>
              </a:rPr>
              <a:t>/</a:t>
            </a:r>
            <a:r>
              <a:rPr lang="en-US" altLang="en-US" sz="1600" dirty="0" err="1">
                <a:latin typeface="Times New Roman" pitchFamily="18" charset="0"/>
              </a:rPr>
              <a:t>weak_pos</a:t>
            </a:r>
            <a:r>
              <a:rPr lang="en-US" altLang="en-US" sz="1600" dirty="0">
                <a:latin typeface="Times New Roman" pitchFamily="18" charset="0"/>
              </a:rPr>
              <a:t>/</a:t>
            </a:r>
            <a:r>
              <a:rPr lang="en-US" altLang="en-US" sz="1600" dirty="0" err="1">
                <a:latin typeface="Times New Roman" pitchFamily="18" charset="0"/>
              </a:rPr>
              <a:t>strong_neg</a:t>
            </a:r>
            <a:r>
              <a:rPr lang="en-US" altLang="en-US" sz="1600" dirty="0">
                <a:latin typeface="Times New Roman" pitchFamily="18" charset="0"/>
              </a:rPr>
              <a:t> /</a:t>
            </a:r>
            <a:r>
              <a:rPr lang="en-US" altLang="en-US" sz="1600" dirty="0" err="1">
                <a:latin typeface="Times New Roman" pitchFamily="18" charset="0"/>
              </a:rPr>
              <a:t>weak_neg</a:t>
            </a:r>
            <a:r>
              <a:rPr lang="en-US" altLang="en-US" sz="1600" dirty="0">
                <a:latin typeface="Times New Roman" pitchFamily="18" charset="0"/>
              </a:rPr>
              <a:t>/neutral tag to each word in a </a:t>
            </a:r>
            <a:r>
              <a:rPr lang="en-US" altLang="en-US" sz="1600" dirty="0" smtClean="0">
                <a:latin typeface="Times New Roman" pitchFamily="18" charset="0"/>
              </a:rPr>
              <a:t>document and using them with classifiers such as </a:t>
            </a:r>
            <a:r>
              <a:rPr lang="en-US" altLang="en-US" sz="1600" dirty="0" err="1" smtClean="0">
                <a:latin typeface="Times New Roman" pitchFamily="18" charset="0"/>
              </a:rPr>
              <a:t>Naïve</a:t>
            </a:r>
            <a:r>
              <a:rPr lang="en-US" altLang="en-US" sz="1600" dirty="0" smtClean="0">
                <a:latin typeface="Times New Roman" pitchFamily="18" charset="0"/>
              </a:rPr>
              <a:t> Bayes, KNN, Decision Trees, SVM, Ensemble/Boosting classifiers over the three data sets we mention below. We hope to build different pipelines with stages of preprocessing, feature extraction, classifier training, hyper parameter selection and come up with the best that performs across all the data sets. </a:t>
            </a:r>
            <a:endParaRPr lang="en-US" altLang="en-US" sz="1600" dirty="0">
              <a:latin typeface="Times New Roman" pitchFamily="18" charset="0"/>
            </a:endParaRPr>
          </a:p>
        </p:txBody>
      </p:sp>
      <p:sp>
        <p:nvSpPr>
          <p:cNvPr id="2105" name="Text Box 57"/>
          <p:cNvSpPr txBox="1">
            <a:spLocks noChangeArrowheads="1"/>
          </p:cNvSpPr>
          <p:nvPr/>
        </p:nvSpPr>
        <p:spPr bwMode="auto">
          <a:xfrm>
            <a:off x="1004888" y="18994438"/>
            <a:ext cx="6857999"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Methods</a:t>
            </a:r>
          </a:p>
        </p:txBody>
      </p:sp>
      <p:sp>
        <p:nvSpPr>
          <p:cNvPr id="2106" name="Text Box 58"/>
          <p:cNvSpPr txBox="1">
            <a:spLocks noChangeArrowheads="1"/>
          </p:cNvSpPr>
          <p:nvPr/>
        </p:nvSpPr>
        <p:spPr bwMode="auto">
          <a:xfrm>
            <a:off x="10093326" y="16948150"/>
            <a:ext cx="6931024"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Conclusions</a:t>
            </a:r>
          </a:p>
        </p:txBody>
      </p:sp>
      <p:sp>
        <p:nvSpPr>
          <p:cNvPr id="2107" name="AutoShape 59"/>
          <p:cNvSpPr>
            <a:spLocks noChangeArrowheads="1"/>
          </p:cNvSpPr>
          <p:nvPr/>
        </p:nvSpPr>
        <p:spPr bwMode="auto">
          <a:xfrm>
            <a:off x="612775" y="387350"/>
            <a:ext cx="16960850" cy="3502025"/>
          </a:xfrm>
          <a:prstGeom prst="roundRect">
            <a:avLst>
              <a:gd name="adj" fmla="val 10870"/>
            </a:avLst>
          </a:prstGeom>
          <a:gradFill rotWithShape="1">
            <a:gsLst>
              <a:gs pos="0">
                <a:schemeClr val="bg1"/>
              </a:gs>
              <a:gs pos="100000">
                <a:schemeClr val="bg1"/>
              </a:gs>
            </a:gsLst>
            <a:lin ang="5400000" scaled="1"/>
          </a:gradFill>
          <a:ln w="9525">
            <a:solidFill>
              <a:schemeClr val="tx2"/>
            </a:solidFill>
            <a:round/>
            <a:headEnd/>
            <a:tailEnd/>
          </a:ln>
          <a:effectLst/>
          <a:extLst/>
        </p:spPr>
        <p:txBody>
          <a:bodyPr wrap="none" lIns="52249" tIns="26124" rIns="52249" bIns="26124" anchor="ct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endParaRPr lang="en-US" altLang="en-US">
              <a:solidFill>
                <a:schemeClr val="bg1"/>
              </a:solidFill>
            </a:endParaRPr>
          </a:p>
        </p:txBody>
      </p:sp>
      <p:sp>
        <p:nvSpPr>
          <p:cNvPr id="2108" name="Text Box 60"/>
          <p:cNvSpPr txBox="1">
            <a:spLocks noChangeArrowheads="1"/>
          </p:cNvSpPr>
          <p:nvPr/>
        </p:nvSpPr>
        <p:spPr bwMode="auto">
          <a:xfrm>
            <a:off x="1327150" y="850900"/>
            <a:ext cx="16960850" cy="173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5400" b="1" dirty="0">
                <a:solidFill>
                  <a:srgbClr val="971B2F"/>
                </a:solidFill>
              </a:rPr>
              <a:t>Sentiment Analysis using Word </a:t>
            </a:r>
            <a:r>
              <a:rPr lang="en-US" altLang="en-US" sz="5400" b="1" dirty="0" smtClean="0">
                <a:solidFill>
                  <a:srgbClr val="971B2F"/>
                </a:solidFill>
              </a:rPr>
              <a:t>Vectors</a:t>
            </a:r>
            <a:endParaRPr lang="en-US" altLang="en-US" sz="5400" b="1" dirty="0">
              <a:solidFill>
                <a:srgbClr val="971B2F"/>
              </a:solidFill>
            </a:endParaRPr>
          </a:p>
          <a:p>
            <a:pPr algn="ctr"/>
            <a:r>
              <a:rPr lang="en-US" altLang="en-US" sz="3200" b="1" dirty="0" smtClean="0">
                <a:solidFill>
                  <a:srgbClr val="572932"/>
                </a:solidFill>
              </a:rPr>
              <a:t>A T J and N S B</a:t>
            </a:r>
            <a:endParaRPr lang="en-US" altLang="en-US" sz="3200" b="1" dirty="0">
              <a:solidFill>
                <a:srgbClr val="572932"/>
              </a:solidFill>
            </a:endParaRPr>
          </a:p>
          <a:p>
            <a:pPr algn="ctr"/>
            <a:r>
              <a:rPr lang="en-US" altLang="en-US" sz="2300" b="1" i="1" dirty="0" smtClean="0"/>
              <a:t>University of Massachusetts, Amherst</a:t>
            </a:r>
            <a:endParaRPr lang="en-US" altLang="en-US" sz="4500" dirty="0"/>
          </a:p>
        </p:txBody>
      </p:sp>
      <p:sp>
        <p:nvSpPr>
          <p:cNvPr id="2110" name="Text Box 62"/>
          <p:cNvSpPr txBox="1">
            <a:spLocks noChangeArrowheads="1"/>
          </p:cNvSpPr>
          <p:nvPr/>
        </p:nvSpPr>
        <p:spPr bwMode="auto">
          <a:xfrm>
            <a:off x="10398125" y="11449050"/>
            <a:ext cx="31146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b="1" i="1"/>
              <a:t>Figure #1</a:t>
            </a:r>
          </a:p>
        </p:txBody>
      </p:sp>
      <p:sp>
        <p:nvSpPr>
          <p:cNvPr id="2111" name="Text Box 63"/>
          <p:cNvSpPr txBox="1">
            <a:spLocks noChangeArrowheads="1"/>
          </p:cNvSpPr>
          <p:nvPr/>
        </p:nvSpPr>
        <p:spPr bwMode="auto">
          <a:xfrm>
            <a:off x="14179550" y="11426825"/>
            <a:ext cx="31146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b="1" i="1" dirty="0"/>
              <a:t>Figure #2</a:t>
            </a:r>
          </a:p>
        </p:txBody>
      </p:sp>
      <p:sp>
        <p:nvSpPr>
          <p:cNvPr id="2113" name="Text Box 65"/>
          <p:cNvSpPr txBox="1">
            <a:spLocks noChangeArrowheads="1"/>
          </p:cNvSpPr>
          <p:nvPr/>
        </p:nvSpPr>
        <p:spPr bwMode="auto">
          <a:xfrm>
            <a:off x="12172950" y="23167975"/>
            <a:ext cx="3114675" cy="6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dirty="0">
                <a:solidFill>
                  <a:srgbClr val="971B2F"/>
                </a:solidFill>
              </a:rPr>
              <a:t>Bibliography</a:t>
            </a:r>
          </a:p>
        </p:txBody>
      </p:sp>
      <p:sp>
        <p:nvSpPr>
          <p:cNvPr id="2115" name="Text Box 67"/>
          <p:cNvSpPr txBox="1">
            <a:spLocks noChangeArrowheads="1"/>
          </p:cNvSpPr>
          <p:nvPr/>
        </p:nvSpPr>
        <p:spPr bwMode="auto">
          <a:xfrm>
            <a:off x="974725" y="20008850"/>
            <a:ext cx="7191375" cy="5194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r>
              <a:rPr lang="en-US" altLang="en-US" sz="1800" dirty="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eaLnBrk="0" hangingPunct="0">
              <a:lnSpc>
                <a:spcPct val="95000"/>
              </a:lnSpc>
            </a:pPr>
            <a:endParaRPr lang="en-US" altLang="en-US" sz="1800" dirty="0">
              <a:latin typeface="Times New Roman" pitchFamily="18" charset="0"/>
            </a:endParaRPr>
          </a:p>
          <a:p>
            <a:pPr eaLnBrk="0" hangingPunct="0">
              <a:lnSpc>
                <a:spcPct val="95000"/>
              </a:lnSpc>
            </a:pPr>
            <a:r>
              <a:rPr lang="en-US" altLang="en-US" sz="1800" dirty="0">
                <a:latin typeface="Times New Roman" pitchFamily="18" charset="0"/>
              </a:rPr>
              <a:t>YyyyyyyyyyyyyyyyyyyyyyyyyyyyyyyyyyyyyyyyyyyyyyyyyyyyyyyyyyyyyyyyyyyyyyyyyyyyyyyyyyyyyyyyyyyyyyyyyyyyyyyyyyyyyyyyyyyyyyyyyyyyyyyyyyyyyyyyyyyyyyyyyyyyyyyyyyyyyyyYyyyyyyyyyyyyyyyyyyyyyyyyyyyyyyyyyyyyyyyyyyyyyyyyyyyyyyyyyyyyyy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lang="en-US" altLang="en-US" sz="1800" b="1" dirty="0">
              <a:latin typeface="Times New Roman" pitchFamily="18" charset="0"/>
            </a:endParaRPr>
          </a:p>
          <a:p>
            <a:pPr eaLnBrk="0" hangingPunct="0"/>
            <a:endParaRPr lang="en-US" altLang="en-US" sz="1400" dirty="0">
              <a:latin typeface="Times New Roman" pitchFamily="18" charset="0"/>
            </a:endParaRPr>
          </a:p>
        </p:txBody>
      </p:sp>
      <p:sp>
        <p:nvSpPr>
          <p:cNvPr id="2116" name="Text Box 68"/>
          <p:cNvSpPr txBox="1">
            <a:spLocks noChangeArrowheads="1"/>
          </p:cNvSpPr>
          <p:nvPr/>
        </p:nvSpPr>
        <p:spPr bwMode="auto">
          <a:xfrm>
            <a:off x="10093325" y="23796625"/>
            <a:ext cx="6931025" cy="2352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marL="195263" indent="-195263" algn="l" defTabSz="350838">
              <a:defRPr>
                <a:solidFill>
                  <a:schemeClr val="tx1"/>
                </a:solidFill>
                <a:latin typeface="Arial" charset="0"/>
              </a:defRPr>
            </a:lvl1pPr>
            <a:lvl2pPr marL="371475" indent="-196850" algn="l" defTabSz="350838">
              <a:defRPr>
                <a:solidFill>
                  <a:schemeClr val="tx1"/>
                </a:solidFill>
                <a:latin typeface="Arial" charset="0"/>
              </a:defRPr>
            </a:lvl2pPr>
            <a:lvl3pPr marL="546100" indent="-195263" algn="l" defTabSz="350838">
              <a:defRPr>
                <a:solidFill>
                  <a:schemeClr val="tx1"/>
                </a:solidFill>
                <a:latin typeface="Arial" charset="0"/>
              </a:defRPr>
            </a:lvl3pPr>
            <a:lvl4pPr marL="719138" indent="-195263" algn="l" defTabSz="350838">
              <a:defRPr>
                <a:solidFill>
                  <a:schemeClr val="tx1"/>
                </a:solidFill>
                <a:latin typeface="Arial" charset="0"/>
              </a:defRPr>
            </a:lvl4pPr>
            <a:lvl5pPr marL="893763" indent="-195263" algn="l" defTabSz="350838">
              <a:defRPr>
                <a:solidFill>
                  <a:schemeClr val="tx1"/>
                </a:solidFill>
                <a:latin typeface="Arial" charset="0"/>
              </a:defRPr>
            </a:lvl5pPr>
            <a:lvl6pPr marL="1350963" indent="-195263" defTabSz="350838" fontAlgn="base">
              <a:spcBef>
                <a:spcPct val="0"/>
              </a:spcBef>
              <a:spcAft>
                <a:spcPct val="0"/>
              </a:spcAft>
              <a:defRPr>
                <a:solidFill>
                  <a:schemeClr val="tx1"/>
                </a:solidFill>
                <a:latin typeface="Arial" charset="0"/>
              </a:defRPr>
            </a:lvl6pPr>
            <a:lvl7pPr marL="1808163" indent="-195263" defTabSz="350838" fontAlgn="base">
              <a:spcBef>
                <a:spcPct val="0"/>
              </a:spcBef>
              <a:spcAft>
                <a:spcPct val="0"/>
              </a:spcAft>
              <a:defRPr>
                <a:solidFill>
                  <a:schemeClr val="tx1"/>
                </a:solidFill>
                <a:latin typeface="Arial" charset="0"/>
              </a:defRPr>
            </a:lvl7pPr>
            <a:lvl8pPr marL="2265363" indent="-195263" defTabSz="350838" fontAlgn="base">
              <a:spcBef>
                <a:spcPct val="0"/>
              </a:spcBef>
              <a:spcAft>
                <a:spcPct val="0"/>
              </a:spcAft>
              <a:defRPr>
                <a:solidFill>
                  <a:schemeClr val="tx1"/>
                </a:solidFill>
                <a:latin typeface="Arial" charset="0"/>
              </a:defRPr>
            </a:lvl8pPr>
            <a:lvl9pPr marL="2722563" indent="-195263" defTabSz="350838" fontAlgn="base">
              <a:spcBef>
                <a:spcPct val="0"/>
              </a:spcBef>
              <a:spcAft>
                <a:spcPct val="0"/>
              </a:spcAft>
              <a:defRPr>
                <a:solidFill>
                  <a:schemeClr val="tx1"/>
                </a:solidFill>
                <a:latin typeface="Arial" charset="0"/>
              </a:defRPr>
            </a:lvl9pPr>
          </a:lstStyle>
          <a:p>
            <a:pPr eaLnBrk="0" hangingPunct="0">
              <a:lnSpc>
                <a:spcPct val="95000"/>
              </a:lnSpc>
            </a:pPr>
            <a:endParaRPr lang="en-US" altLang="en-US" sz="1600" b="1" u="sng">
              <a:latin typeface="Times New Roman" pitchFamily="18" charset="0"/>
            </a:endParaRPr>
          </a:p>
          <a:p>
            <a:pPr eaLnBrk="0" hangingPunct="0">
              <a:lnSpc>
                <a:spcPct val="95000"/>
              </a:lnSpc>
              <a:buFontTx/>
              <a:buAutoNum type="arabicPeriod"/>
            </a:pPr>
            <a:r>
              <a:rPr lang="en-US" altLang="en-US" sz="1600" b="1">
                <a:latin typeface="Times New Roman" pitchFamily="18" charset="0"/>
              </a:rPr>
              <a:t>Xxxxxxxxxxxxxxxxxxxxxxxxxxxxxxxxxxxxxxxxxxxxxxxxxxxxxxxxxxxxxxxxxxxxxxxxxxxxxxxxxxxxxxxxxxx</a:t>
            </a:r>
          </a:p>
          <a:p>
            <a:pPr eaLnBrk="0" hangingPunct="0">
              <a:lnSpc>
                <a:spcPct val="95000"/>
              </a:lnSpc>
              <a:buFontTx/>
              <a:buAutoNum type="arabicPeriod"/>
            </a:pPr>
            <a:r>
              <a:rPr lang="en-US" altLang="en-US" sz="1600" b="1">
                <a:latin typeface="Times New Roman" pitchFamily="18" charset="0"/>
              </a:rPr>
              <a:t>Xxxxxxxxxxxxxxxxxxxxxxxxxxxxxxxxxxxxxxxxxxxxxxxxxxxxxxxxxxxxxxxxxxxxxxxxxxxxxxxxxxxxxxxxxxxx</a:t>
            </a:r>
          </a:p>
          <a:p>
            <a:pPr eaLnBrk="0" hangingPunct="0">
              <a:lnSpc>
                <a:spcPct val="95000"/>
              </a:lnSpc>
              <a:buFont typeface="Symbol" pitchFamily="18" charset="2"/>
              <a:buAutoNum type="arabicPeriod"/>
            </a:pPr>
            <a:r>
              <a:rPr lang="en-US" altLang="en-US" sz="1600" b="1">
                <a:latin typeface="Times New Roman" pitchFamily="18" charset="0"/>
              </a:rPr>
              <a:t>Xxxxxxxxxxxxxxxxxxxxxxxxxxxxxxxxxxxxxxxxxxxxxxxxxxxxxxxxxxxxxxxxxxxxxxxxxxxxxxxxxxxxxxxxxxxxxxxxxxxxxxxxxxxxxxxxxxxxxxx</a:t>
            </a:r>
          </a:p>
          <a:p>
            <a:pPr eaLnBrk="0" hangingPunct="0">
              <a:lnSpc>
                <a:spcPct val="95000"/>
              </a:lnSpc>
              <a:buFont typeface="Symbol" pitchFamily="18" charset="2"/>
              <a:buAutoNum type="arabicPeriod"/>
            </a:pPr>
            <a:r>
              <a:rPr lang="en-US" altLang="en-US" sz="1600" b="1">
                <a:latin typeface="Times New Roman" pitchFamily="18" charset="0"/>
              </a:rPr>
              <a:t>Xxxxxxxxxxxxxxxxxxxxxxxxxxxxxxxxxxxxxxxxxxxxxxxxxxxxxxxxxxxxxxxxxxxxxxxxxxxxxxxxxxx</a:t>
            </a:r>
          </a:p>
          <a:p>
            <a:pPr eaLnBrk="0" hangingPunct="0">
              <a:lnSpc>
                <a:spcPct val="95000"/>
              </a:lnSpc>
              <a:buFont typeface="Symbol" pitchFamily="18" charset="2"/>
              <a:buAutoNum type="arabicPeriod"/>
            </a:pPr>
            <a:endParaRPr lang="en-US" altLang="en-US" sz="1600" b="1">
              <a:latin typeface="Times New Roman" pitchFamily="18" charset="0"/>
            </a:endParaRPr>
          </a:p>
        </p:txBody>
      </p:sp>
      <p:sp>
        <p:nvSpPr>
          <p:cNvPr id="2117" name="Text Box 69"/>
          <p:cNvSpPr txBox="1">
            <a:spLocks noChangeArrowheads="1"/>
          </p:cNvSpPr>
          <p:nvPr/>
        </p:nvSpPr>
        <p:spPr bwMode="auto">
          <a:xfrm>
            <a:off x="10018713" y="5522913"/>
            <a:ext cx="7177087" cy="5183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r>
              <a:rPr lang="en-US" altLang="en-US" sz="18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eaLnBrk="0" hangingPunct="0">
              <a:lnSpc>
                <a:spcPct val="95000"/>
              </a:lnSpc>
            </a:pPr>
            <a:endParaRPr lang="en-US" altLang="en-US" sz="1800">
              <a:latin typeface="Times New Roman" pitchFamily="18" charset="0"/>
            </a:endParaRPr>
          </a:p>
          <a:p>
            <a:pPr eaLnBrk="0" hangingPunct="0">
              <a:lnSpc>
                <a:spcPct val="95000"/>
              </a:lnSpc>
            </a:pPr>
            <a:r>
              <a:rPr lang="en-US" altLang="en-US" sz="18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lang="en-US" altLang="en-US" sz="1800" b="1">
              <a:latin typeface="Times New Roman" pitchFamily="18" charset="0"/>
            </a:endParaRPr>
          </a:p>
          <a:p>
            <a:pPr eaLnBrk="0" hangingPunct="0">
              <a:lnSpc>
                <a:spcPct val="95000"/>
              </a:lnSpc>
            </a:pPr>
            <a:endParaRPr lang="en-US" altLang="en-US" sz="1400">
              <a:latin typeface="Times New Roman" pitchFamily="18" charset="0"/>
            </a:endParaRPr>
          </a:p>
        </p:txBody>
      </p:sp>
      <p:sp>
        <p:nvSpPr>
          <p:cNvPr id="2118" name="Text Box 70"/>
          <p:cNvSpPr txBox="1">
            <a:spLocks noChangeArrowheads="1"/>
          </p:cNvSpPr>
          <p:nvPr/>
        </p:nvSpPr>
        <p:spPr bwMode="auto">
          <a:xfrm>
            <a:off x="10004425" y="18019713"/>
            <a:ext cx="7262813" cy="4135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r>
              <a:rPr lang="en-US" altLang="en-US" sz="16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a:p>
            <a:pPr eaLnBrk="0" hangingPunct="0">
              <a:lnSpc>
                <a:spcPct val="95000"/>
              </a:lnSpc>
            </a:pPr>
            <a:endParaRPr lang="en-US" altLang="en-US" sz="1600">
              <a:latin typeface="Times New Roman" pitchFamily="18" charset="0"/>
            </a:endParaRPr>
          </a:p>
          <a:p>
            <a:pPr eaLnBrk="0" hangingPunct="0">
              <a:lnSpc>
                <a:spcPct val="95000"/>
              </a:lnSpc>
            </a:pPr>
            <a:r>
              <a:rPr lang="en-US" altLang="en-US" sz="1600">
                <a:latin typeface="Times New Roman" pitchFamily="18"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lang="en-US" altLang="en-US" sz="1600" b="1">
              <a:latin typeface="Times New Roman" pitchFamily="18" charset="0"/>
            </a:endParaRPr>
          </a:p>
          <a:p>
            <a:pPr eaLnBrk="0" hangingPunct="0">
              <a:lnSpc>
                <a:spcPct val="95000"/>
              </a:lnSpc>
            </a:pPr>
            <a:endParaRPr lang="en-US" altLang="en-US" sz="1100">
              <a:latin typeface="Times New Roman" pitchFamily="18" charset="0"/>
            </a:endParaRPr>
          </a:p>
        </p:txBody>
      </p:sp>
      <p:sp>
        <p:nvSpPr>
          <p:cNvPr id="2119" name="Text Box 71"/>
          <p:cNvSpPr txBox="1">
            <a:spLocks noChangeArrowheads="1"/>
          </p:cNvSpPr>
          <p:nvPr/>
        </p:nvSpPr>
        <p:spPr bwMode="auto">
          <a:xfrm>
            <a:off x="1141730" y="4483100"/>
            <a:ext cx="6721158"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Introduction</a:t>
            </a:r>
          </a:p>
        </p:txBody>
      </p:sp>
      <p:sp>
        <p:nvSpPr>
          <p:cNvPr id="2120" name="Text Box 72"/>
          <p:cNvSpPr txBox="1">
            <a:spLocks noChangeArrowheads="1"/>
          </p:cNvSpPr>
          <p:nvPr/>
        </p:nvSpPr>
        <p:spPr bwMode="auto">
          <a:xfrm>
            <a:off x="10093325" y="4492625"/>
            <a:ext cx="6931025"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Results</a:t>
            </a:r>
          </a:p>
        </p:txBody>
      </p:sp>
      <p:pic>
        <p:nvPicPr>
          <p:cNvPr id="7" name="Picture 6"/>
          <p:cNvPicPr>
            <a:picLocks noChangeAspect="1"/>
          </p:cNvPicPr>
          <p:nvPr/>
        </p:nvPicPr>
        <p:blipFill>
          <a:blip r:embed="rId3">
            <a:duotone>
              <a:schemeClr val="accent2">
                <a:shade val="45000"/>
                <a:satMod val="135000"/>
              </a:schemeClr>
              <a:prstClr val="white"/>
            </a:duotone>
          </a:blip>
          <a:stretch>
            <a:fillRect/>
          </a:stretch>
        </p:blipFill>
        <p:spPr>
          <a:xfrm>
            <a:off x="916668" y="1228601"/>
            <a:ext cx="2477635" cy="2477635"/>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418" y="2638217"/>
            <a:ext cx="2401570" cy="98544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7792" y="12471822"/>
            <a:ext cx="3516433" cy="263732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3325" y="12439884"/>
            <a:ext cx="3645647" cy="273423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UMass Poster 1">
      <a:dk1>
        <a:srgbClr val="27251F"/>
      </a:dk1>
      <a:lt1>
        <a:srgbClr val="FFFFFF"/>
      </a:lt1>
      <a:dk2>
        <a:srgbClr val="572932"/>
      </a:dk2>
      <a:lt2>
        <a:srgbClr val="808080"/>
      </a:lt2>
      <a:accent1>
        <a:srgbClr val="FFFFFF"/>
      </a:accent1>
      <a:accent2>
        <a:srgbClr val="971B2F"/>
      </a:accent2>
      <a:accent3>
        <a:srgbClr val="FFFFFF"/>
      </a:accent3>
      <a:accent4>
        <a:srgbClr val="572932"/>
      </a:accent4>
      <a:accent5>
        <a:srgbClr val="DAEDEF"/>
      </a:accent5>
      <a:accent6>
        <a:srgbClr val="B1B3B3"/>
      </a:accent6>
      <a:hlink>
        <a:srgbClr val="971B2F"/>
      </a:hlink>
      <a:folHlink>
        <a:srgbClr val="57293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651</Words>
  <Application>Microsoft Macintosh PowerPoint</Application>
  <PresentationFormat>Custom</PresentationFormat>
  <Paragraphs>38</Paragraphs>
  <Slides>1</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6" baseType="lpstr">
      <vt:lpstr>Symbol</vt:lpstr>
      <vt:lpstr>Times New Roman</vt:lpstr>
      <vt:lpstr>Arial</vt:lpstr>
      <vt:lpstr>Default Design</vt:lpstr>
      <vt:lpstr>CorelDRAW</vt:lpstr>
      <vt:lpstr>PowerPoint Presentation</vt:lpstr>
    </vt:vector>
  </TitlesOfParts>
  <Company>MegaPrint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36x60 Vertical Template</dc:title>
  <dc:creator>Ethan Shulda</dc:creator>
  <dc:description>©MegaPrint Inc. 2009</dc:description>
  <cp:lastModifiedBy>A J</cp:lastModifiedBy>
  <cp:revision>61</cp:revision>
  <dcterms:created xsi:type="dcterms:W3CDTF">2008-12-04T00:20:37Z</dcterms:created>
  <dcterms:modified xsi:type="dcterms:W3CDTF">2016-12-06T02:32:32Z</dcterms:modified>
  <cp:category>Research Poster</cp:category>
</cp:coreProperties>
</file>